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6" r:id="rId16"/>
    <p:sldId id="270" r:id="rId17"/>
    <p:sldId id="271" r:id="rId18"/>
    <p:sldId id="269" r:id="rId19"/>
    <p:sldId id="272" r:id="rId2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07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14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68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66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10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2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55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82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49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3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39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7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Wideo 3" descr="Animowany samochód napędzany">
            <a:extLst>
              <a:ext uri="{FF2B5EF4-FFF2-40B4-BE49-F238E27FC236}">
                <a16:creationId xmlns:a16="http://schemas.microsoft.com/office/drawing/2014/main" id="{3FAFA475-EA74-5AA8-0098-BEE5C56967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59" r="-1" b="-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5D337E-317A-4DE5-A744-F0371BBDA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1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689D2CA-48AB-6364-5F4C-36AC93169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2948" y="971397"/>
            <a:ext cx="5040784" cy="2333778"/>
          </a:xfrm>
        </p:spPr>
        <p:txBody>
          <a:bodyPr anchor="t">
            <a:normAutofit/>
          </a:bodyPr>
          <a:lstStyle/>
          <a:p>
            <a:pPr algn="r"/>
            <a:r>
              <a:rPr lang="pl-PL" sz="6000">
                <a:solidFill>
                  <a:srgbClr val="FFFFFF"/>
                </a:solidFill>
              </a:rPr>
              <a:t>Mountain Car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67EBA87-4F10-94C7-AA57-38D463035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947" y="4482450"/>
            <a:ext cx="5040785" cy="1724029"/>
          </a:xfrm>
        </p:spPr>
        <p:txBody>
          <a:bodyPr anchor="t">
            <a:normAutofit/>
          </a:bodyPr>
          <a:lstStyle/>
          <a:p>
            <a:pPr algn="r"/>
            <a:r>
              <a:rPr lang="pl-PL" dirty="0">
                <a:solidFill>
                  <a:srgbClr val="FFFFFF"/>
                </a:solidFill>
              </a:rPr>
              <a:t>Sara </a:t>
            </a:r>
            <a:r>
              <a:rPr lang="pl-PL" dirty="0" err="1">
                <a:solidFill>
                  <a:srgbClr val="FFFFFF"/>
                </a:solidFill>
              </a:rPr>
              <a:t>Sobstyl</a:t>
            </a:r>
            <a:r>
              <a:rPr lang="pl-PL" dirty="0">
                <a:solidFill>
                  <a:srgbClr val="FFFFFF"/>
                </a:solidFill>
              </a:rPr>
              <a:t> and Alicja Banaszewska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2947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65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CD7AD2-99B7-687E-D03D-5789865EC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Algorithm</a:t>
            </a:r>
            <a:r>
              <a:rPr lang="pl-PL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610D0713-D4B3-A13E-21F8-61A2E2FF4B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solve this problem, we </a:t>
                </a:r>
                <a:r>
                  <a:rPr lang="pl-PL" dirty="0" err="1"/>
                  <a:t>implemented</a:t>
                </a:r>
                <a:r>
                  <a:rPr lang="en-US" dirty="0"/>
                  <a:t> a </a:t>
                </a:r>
                <a:r>
                  <a:rPr lang="en-US" b="1" dirty="0"/>
                  <a:t>Q-learning</a:t>
                </a:r>
                <a:r>
                  <a:rPr lang="en-US" dirty="0"/>
                  <a:t> algorithm. </a:t>
                </a:r>
                <a:endParaRPr lang="pl-PL" dirty="0"/>
              </a:p>
              <a:p>
                <a:pPr lvl="0"/>
                <a:r>
                  <a:rPr lang="en-US" dirty="0"/>
                  <a:t>It updates the Q-value based on the </a:t>
                </a:r>
                <a:r>
                  <a:rPr lang="en-US" b="1" dirty="0"/>
                  <a:t>Bellman equation</a:t>
                </a:r>
                <a:r>
                  <a:rPr lang="en-US" dirty="0"/>
                  <a:t>:</a:t>
                </a:r>
                <a:endParaRPr lang="pl-P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sSup>
                            <m:sSup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pl-PL" dirty="0"/>
              </a:p>
              <a:p>
                <a:pPr marL="0" indent="0">
                  <a:buNone/>
                </a:pPr>
                <a:r>
                  <a:rPr lang="pl-PL" dirty="0" err="1"/>
                  <a:t>where</a:t>
                </a:r>
                <a:r>
                  <a:rPr lang="pl-PL" dirty="0"/>
                  <a:t>:</a:t>
                </a:r>
              </a:p>
              <a:p>
                <a:pPr lvl="0"/>
                <a:r>
                  <a:rPr lang="pl-PL" b="1" dirty="0"/>
                  <a:t>α</a:t>
                </a:r>
                <a:r>
                  <a:rPr lang="en-US" dirty="0"/>
                  <a:t> is the learning rate,</a:t>
                </a:r>
                <a:endParaRPr lang="pl-PL" dirty="0"/>
              </a:p>
              <a:p>
                <a:pPr lvl="0"/>
                <a:r>
                  <a:rPr lang="pl-PL" b="1" dirty="0"/>
                  <a:t>γ</a:t>
                </a:r>
                <a:r>
                  <a:rPr lang="en-US" dirty="0"/>
                  <a:t> is the discount factor,</a:t>
                </a:r>
                <a:endParaRPr lang="pl-PL" dirty="0"/>
              </a:p>
              <a:p>
                <a:pPr lvl="0"/>
                <a:r>
                  <a:rPr lang="en-US" b="1" dirty="0"/>
                  <a:t>r</a:t>
                </a:r>
                <a:r>
                  <a:rPr lang="en-US" dirty="0"/>
                  <a:t> is the immediate reward,</a:t>
                </a:r>
                <a:endParaRPr lang="pl-PL" dirty="0"/>
              </a:p>
              <a:p>
                <a:pPr lvl="0"/>
                <a:r>
                  <a:rPr lang="en-US" b="1" dirty="0"/>
                  <a:t>s'</a:t>
                </a:r>
                <a:r>
                  <a:rPr lang="en-US" dirty="0"/>
                  <a:t> is the next state.</a:t>
                </a:r>
                <a:endParaRPr lang="pl-PL" dirty="0"/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610D0713-D4B3-A13E-21F8-61A2E2FF4B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92" t="-48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505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FAA02E4-D7BA-93AD-DB48-4D676ED9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Training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Head with Gears">
            <a:extLst>
              <a:ext uri="{FF2B5EF4-FFF2-40B4-BE49-F238E27FC236}">
                <a16:creationId xmlns:a16="http://schemas.microsoft.com/office/drawing/2014/main" id="{75EE05C5-2B8E-2BEE-DFBA-F4AADD4A8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4985" y="965741"/>
            <a:ext cx="5380268" cy="538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2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FAC23E9-B11E-BC97-E955-4B7D47D2C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Graphs after learning</a:t>
            </a:r>
            <a:br>
              <a:rPr lang="pl-PL" sz="4800" dirty="0"/>
            </a:br>
            <a:r>
              <a:rPr lang="pl-PL" sz="4800" dirty="0"/>
              <a:t>with 5000</a:t>
            </a:r>
            <a:endParaRPr lang="en-US" sz="48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D426A45C-AEAD-96B9-AC90-B8A8DD0CD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2694" y="803868"/>
            <a:ext cx="7751247" cy="554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80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6AB10-5B7D-D859-DA43-2F6B8C0C7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2EA204-907D-AD15-F1E7-7A935E1F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Graphs after learning</a:t>
            </a:r>
            <a:br>
              <a:rPr lang="pl-PL" sz="4800" dirty="0"/>
            </a:br>
            <a:r>
              <a:rPr lang="pl-PL" sz="4800" dirty="0"/>
              <a:t>with 3000</a:t>
            </a:r>
            <a:endParaRPr lang="en-US" sz="4800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FEE2F4FD-9C4F-30E8-BC8A-8B0BC56BC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2694" y="803868"/>
            <a:ext cx="7751247" cy="554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4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03999-AFF3-6113-6528-9DCA8ACB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AD9AE39-F65D-920C-BCEE-45B5A25E9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Graphs after learning</a:t>
            </a:r>
            <a:br>
              <a:rPr lang="pl-PL" sz="4800" dirty="0"/>
            </a:br>
            <a:r>
              <a:rPr lang="pl-PL" sz="4800" dirty="0"/>
              <a:t>with 500</a:t>
            </a:r>
            <a:endParaRPr lang="en-US" sz="4800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DC71FD3E-9113-4A57-2989-EB1CA68A4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2694" y="803868"/>
            <a:ext cx="7751247" cy="554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44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D518CB-71AE-98A3-3041-DAA58D332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Czarne pióro w arkuszu z cieniowanymi numerami">
            <a:extLst>
              <a:ext uri="{FF2B5EF4-FFF2-40B4-BE49-F238E27FC236}">
                <a16:creationId xmlns:a16="http://schemas.microsoft.com/office/drawing/2014/main" id="{81FE83FC-6723-D8C5-B9E4-E5AF1FEA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16" r="-1" b="10193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7B3E2DB-180D-4752-BBB6-987822D6B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1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823FDA2-F778-E119-38C3-6A91F9D49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052" y="971396"/>
            <a:ext cx="5870184" cy="28595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9321" y="508090"/>
            <a:ext cx="611481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96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3694440-1CB9-7120-DDCF-967E4E73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602F99-13F0-A68E-2D79-9B3D9A07E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4241711" cy="341021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Evaluation for </a:t>
            </a:r>
            <a:r>
              <a:rPr lang="pl-PL" dirty="0" err="1"/>
              <a:t>trained</a:t>
            </a:r>
            <a:r>
              <a:rPr lang="pl-PL" dirty="0"/>
              <a:t> with 5000: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5668A1EC-AC7E-3B6E-76D9-B6614601F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16" y="3417177"/>
            <a:ext cx="3644906" cy="1431025"/>
          </a:xfrm>
          <a:prstGeom prst="rect">
            <a:avLst/>
          </a:prstGeom>
        </p:spPr>
      </p:pic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F6A53D0C-D291-DCE2-0558-E0B3FD453675}"/>
              </a:ext>
            </a:extLst>
          </p:cNvPr>
          <p:cNvSpPr txBox="1">
            <a:spLocks/>
          </p:cNvSpPr>
          <p:nvPr/>
        </p:nvSpPr>
        <p:spPr>
          <a:xfrm>
            <a:off x="4640013" y="2546193"/>
            <a:ext cx="4241711" cy="341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Evaluation for </a:t>
            </a:r>
            <a:r>
              <a:rPr lang="pl-PL" dirty="0" err="1"/>
              <a:t>trained</a:t>
            </a:r>
            <a:r>
              <a:rPr lang="pl-PL" dirty="0"/>
              <a:t> with 3000:</a:t>
            </a:r>
          </a:p>
        </p:txBody>
      </p:sp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98F02BF9-36FB-08D1-1627-5C9A6ABD98D8}"/>
              </a:ext>
            </a:extLst>
          </p:cNvPr>
          <p:cNvSpPr txBox="1">
            <a:spLocks/>
          </p:cNvSpPr>
          <p:nvPr/>
        </p:nvSpPr>
        <p:spPr>
          <a:xfrm>
            <a:off x="8430935" y="2564741"/>
            <a:ext cx="4241711" cy="341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Evaluation for </a:t>
            </a:r>
            <a:r>
              <a:rPr lang="pl-PL" dirty="0" err="1"/>
              <a:t>trained</a:t>
            </a:r>
            <a:r>
              <a:rPr lang="pl-PL" dirty="0"/>
              <a:t> with 500: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A244B3F3-25E1-320F-DAE1-C679D598D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69" y="3429000"/>
            <a:ext cx="3724380" cy="1419202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10AED6EA-96B4-2E0A-B76A-CBA410C37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935" y="3429000"/>
            <a:ext cx="3588977" cy="13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4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973EACE-4A31-541D-AFAF-33B452813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FBCCC96-1E87-EF0D-A075-74BE43EE9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environment is part of the Classic Control suite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2111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39C2F19-8FC2-4576-A76C-228178053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EFBC31A-785E-A17E-8BC0-CDE6C5074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0680" y="978408"/>
            <a:ext cx="6181344" cy="1463040"/>
          </a:xfrm>
        </p:spPr>
        <p:txBody>
          <a:bodyPr>
            <a:normAutofit/>
          </a:bodyPr>
          <a:lstStyle/>
          <a:p>
            <a:r>
              <a:rPr lang="pl-PL" dirty="0" err="1"/>
              <a:t>Goal</a:t>
            </a: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EC26781-3538-F4BE-FC14-A956BFDD0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37" y="3588999"/>
            <a:ext cx="4011043" cy="288795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CA7A481-09B7-459B-9BA1-EA1BEB4F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00" y="508090"/>
            <a:ext cx="619048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 descr="Obraz zawierający szkic, design, sztuka&#10;&#10;Zawartość wygenerowana przez AI może być niepoprawna.">
            <a:extLst>
              <a:ext uri="{FF2B5EF4-FFF2-40B4-BE49-F238E27FC236}">
                <a16:creationId xmlns:a16="http://schemas.microsoft.com/office/drawing/2014/main" id="{F634A11C-7711-D701-2420-62E1DEE9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86" y="444568"/>
            <a:ext cx="4049794" cy="2699863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D842788-978C-4033-1E74-40B6BE1D9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0680" y="2578608"/>
            <a:ext cx="6181344" cy="3767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goal of the MDP is to strategically accelerate the car to reach the goal state on top of the right hill.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15288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8E81C0C-5CFD-4905-0827-E91023C02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Observation</a:t>
            </a:r>
            <a:r>
              <a:rPr lang="pl-PL" dirty="0"/>
              <a:t> Space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7843F2B-6EED-7589-42D4-76B076ACC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Each observation is an array of two values: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CD3360D6-65B2-5BA3-AB39-4BDD0EAD5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235647"/>
              </p:ext>
            </p:extLst>
          </p:nvPr>
        </p:nvGraphicFramePr>
        <p:xfrm>
          <a:off x="5388865" y="1593884"/>
          <a:ext cx="6141721" cy="16459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07630">
                  <a:extLst>
                    <a:ext uri="{9D8B030D-6E8A-4147-A177-3AD203B41FA5}">
                      <a16:colId xmlns:a16="http://schemas.microsoft.com/office/drawing/2014/main" val="41457894"/>
                    </a:ext>
                  </a:extLst>
                </a:gridCol>
                <a:gridCol w="1494521">
                  <a:extLst>
                    <a:ext uri="{9D8B030D-6E8A-4147-A177-3AD203B41FA5}">
                      <a16:colId xmlns:a16="http://schemas.microsoft.com/office/drawing/2014/main" val="1775579868"/>
                    </a:ext>
                  </a:extLst>
                </a:gridCol>
                <a:gridCol w="1324310">
                  <a:extLst>
                    <a:ext uri="{9D8B030D-6E8A-4147-A177-3AD203B41FA5}">
                      <a16:colId xmlns:a16="http://schemas.microsoft.com/office/drawing/2014/main" val="2542917237"/>
                    </a:ext>
                  </a:extLst>
                </a:gridCol>
                <a:gridCol w="1107630">
                  <a:extLst>
                    <a:ext uri="{9D8B030D-6E8A-4147-A177-3AD203B41FA5}">
                      <a16:colId xmlns:a16="http://schemas.microsoft.com/office/drawing/2014/main" val="2374003311"/>
                    </a:ext>
                  </a:extLst>
                </a:gridCol>
                <a:gridCol w="1107630">
                  <a:extLst>
                    <a:ext uri="{9D8B030D-6E8A-4147-A177-3AD203B41FA5}">
                      <a16:colId xmlns:a16="http://schemas.microsoft.com/office/drawing/2014/main" val="721984216"/>
                    </a:ext>
                  </a:extLst>
                </a:gridCol>
              </a:tblGrid>
              <a:tr h="348601">
                <a:tc>
                  <a:txBody>
                    <a:bodyPr/>
                    <a:lstStyle/>
                    <a:p>
                      <a:r>
                        <a:rPr lang="pl-PL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Observation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578952"/>
                  </a:ext>
                </a:extLst>
              </a:tr>
              <a:tr h="348601"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Car </a:t>
                      </a:r>
                      <a:r>
                        <a:rPr lang="pl-PL" dirty="0" err="1"/>
                        <a:t>position</a:t>
                      </a:r>
                      <a:r>
                        <a:rPr lang="pl-PL" dirty="0"/>
                        <a:t> (x-</a:t>
                      </a:r>
                      <a:r>
                        <a:rPr lang="pl-PL" dirty="0" err="1"/>
                        <a:t>axis</a:t>
                      </a:r>
                      <a:r>
                        <a:rPr lang="pl-PL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- 1.2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Meters</a:t>
                      </a:r>
                      <a:r>
                        <a:rPr lang="pl-PL" dirty="0"/>
                        <a:t> (m)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49521"/>
                  </a:ext>
                </a:extLst>
              </a:tr>
              <a:tr h="348601"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Car </a:t>
                      </a:r>
                      <a:r>
                        <a:rPr lang="pl-PL" dirty="0" err="1"/>
                        <a:t>velocity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-0.07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Velocity</a:t>
                      </a:r>
                      <a:r>
                        <a:rPr lang="pl-PL" dirty="0"/>
                        <a:t> (v)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72428"/>
                  </a:ext>
                </a:extLst>
              </a:tr>
            </a:tbl>
          </a:graphicData>
        </a:graphic>
      </p:graphicFrame>
      <p:pic>
        <p:nvPicPr>
          <p:cNvPr id="7" name="Obraz 6">
            <a:extLst>
              <a:ext uri="{FF2B5EF4-FFF2-40B4-BE49-F238E27FC236}">
                <a16:creationId xmlns:a16="http://schemas.microsoft.com/office/drawing/2014/main" id="{250CE443-BADD-4F2F-8EA4-4384F81EE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14" y="3239804"/>
            <a:ext cx="4303787" cy="290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10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FBCE069-976E-C1C7-7ED1-176D1FC7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Action Space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11DC82A-B6DC-F879-56B2-835DBA795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agent can take one of three discrete actions: </a:t>
            </a:r>
            <a:endParaRPr lang="pl-PL" dirty="0"/>
          </a:p>
          <a:p>
            <a:r>
              <a:rPr lang="en-US" b="1" dirty="0"/>
              <a:t>0</a:t>
            </a:r>
            <a:r>
              <a:rPr lang="en-US" dirty="0"/>
              <a:t>: Accelerate left </a:t>
            </a:r>
            <a:endParaRPr lang="pl-PL" dirty="0"/>
          </a:p>
          <a:p>
            <a:r>
              <a:rPr lang="en-US" b="1" dirty="0"/>
              <a:t>1</a:t>
            </a:r>
            <a:r>
              <a:rPr lang="en-US" dirty="0"/>
              <a:t>: Coast (no acceleration) </a:t>
            </a:r>
            <a:endParaRPr lang="pl-PL" dirty="0"/>
          </a:p>
          <a:p>
            <a:r>
              <a:rPr lang="en-US" b="1" dirty="0"/>
              <a:t>2</a:t>
            </a:r>
            <a:r>
              <a:rPr lang="en-US" dirty="0"/>
              <a:t>: Accelerate right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53371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3C6FD6-2D39-7571-7AC6-53CF2AEF9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Transition</a:t>
            </a:r>
            <a:r>
              <a:rPr lang="pl-PL" dirty="0"/>
              <a:t> Dynamics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B73A94C-8729-3C22-A4DF-387FB2950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an action, the environment updates according to:</a:t>
            </a:r>
            <a:endParaRPr lang="pl-PL" dirty="0"/>
          </a:p>
          <a:p>
            <a:r>
              <a:rPr lang="en-US" i="1" dirty="0"/>
              <a:t>velocity</a:t>
            </a:r>
            <a:r>
              <a:rPr lang="en-US" i="1" baseline="-25000" dirty="0"/>
              <a:t>t+1</a:t>
            </a:r>
            <a:r>
              <a:rPr lang="en-US" i="1" dirty="0"/>
              <a:t> = </a:t>
            </a:r>
            <a:r>
              <a:rPr lang="en-US" i="1" dirty="0" err="1"/>
              <a:t>velocity</a:t>
            </a:r>
            <a:r>
              <a:rPr lang="en-US" i="1" baseline="-25000" dirty="0" err="1"/>
              <a:t>t</a:t>
            </a:r>
            <a:r>
              <a:rPr lang="en-US" i="1" dirty="0"/>
              <a:t> + (action - 1) * force - cos(3 * </a:t>
            </a:r>
            <a:r>
              <a:rPr lang="en-US" i="1" dirty="0" err="1"/>
              <a:t>position</a:t>
            </a:r>
            <a:r>
              <a:rPr lang="en-US" i="1" baseline="-25000" dirty="0" err="1"/>
              <a:t>t</a:t>
            </a:r>
            <a:r>
              <a:rPr lang="en-US" i="1" dirty="0"/>
              <a:t>) * gravity</a:t>
            </a:r>
            <a:endParaRPr lang="pl-PL" dirty="0"/>
          </a:p>
          <a:p>
            <a:r>
              <a:rPr lang="en-US" i="1" dirty="0"/>
              <a:t>position</a:t>
            </a:r>
            <a:r>
              <a:rPr lang="en-US" i="1" baseline="-25000" dirty="0"/>
              <a:t>t+1</a:t>
            </a:r>
            <a:r>
              <a:rPr lang="en-US" i="1" dirty="0"/>
              <a:t> = </a:t>
            </a:r>
            <a:r>
              <a:rPr lang="en-US" i="1" dirty="0" err="1"/>
              <a:t>position</a:t>
            </a:r>
            <a:r>
              <a:rPr lang="en-US" i="1" baseline="-25000" dirty="0" err="1"/>
              <a:t>t</a:t>
            </a:r>
            <a:r>
              <a:rPr lang="en-US" i="1" dirty="0"/>
              <a:t> + velocity</a:t>
            </a:r>
            <a:r>
              <a:rPr lang="en-US" i="1" baseline="-25000" dirty="0"/>
              <a:t>t+1</a:t>
            </a:r>
            <a:endParaRPr lang="pl-PL" i="1" baseline="-25000" dirty="0"/>
          </a:p>
          <a:p>
            <a:endParaRPr lang="pl-PL" dirty="0"/>
          </a:p>
          <a:p>
            <a:pPr marL="0" indent="0">
              <a:buNone/>
            </a:pPr>
            <a:r>
              <a:rPr lang="en-US" i="1" dirty="0"/>
              <a:t>Where:</a:t>
            </a:r>
            <a:endParaRPr lang="pl-PL" dirty="0"/>
          </a:p>
          <a:p>
            <a:pPr lvl="0"/>
            <a:r>
              <a:rPr lang="pl-PL" b="1" dirty="0" err="1"/>
              <a:t>force</a:t>
            </a:r>
            <a:r>
              <a:rPr lang="pl-PL" b="1" dirty="0"/>
              <a:t> = 0.001</a:t>
            </a:r>
            <a:endParaRPr lang="pl-PL" dirty="0"/>
          </a:p>
          <a:p>
            <a:pPr lvl="0"/>
            <a:r>
              <a:rPr lang="pl-PL" b="1" dirty="0" err="1"/>
              <a:t>gravity</a:t>
            </a:r>
            <a:r>
              <a:rPr lang="pl-PL" b="1" dirty="0"/>
              <a:t> = 0.0025</a:t>
            </a:r>
            <a:endParaRPr lang="pl-PL" dirty="0"/>
          </a:p>
          <a:p>
            <a:pPr marL="0" indent="0">
              <a:buNone/>
            </a:pPr>
            <a:r>
              <a:rPr lang="en-US" dirty="0"/>
              <a:t>Velocity and position are clipped to their respective ranges. Collisions with boundaries reset velocity to 0.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3518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F2D5D9-D819-52F9-BFD2-82EB8B982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Reward</a:t>
            </a:r>
            <a:r>
              <a:rPr lang="pl-PL" dirty="0"/>
              <a:t>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48D7B76-C07C-F93F-056F-35DE4B37C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timestep incurs a reward of -1 until the car reaches the goa</a:t>
            </a:r>
            <a:r>
              <a:rPr lang="pl-PL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602144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A938E8D-9FDA-6D89-5225-BC4874E5A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Starting</a:t>
            </a:r>
            <a:r>
              <a:rPr lang="pl-PL" dirty="0"/>
              <a:t> </a:t>
            </a:r>
            <a:r>
              <a:rPr lang="pl-PL" dirty="0" err="1"/>
              <a:t>State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F948FB-5F1A-1A1C-4594-CCFD359D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At the beginning of an episode:</a:t>
            </a:r>
            <a:endParaRPr lang="pl-PL" dirty="0"/>
          </a:p>
          <a:p>
            <a:r>
              <a:rPr lang="en-US" dirty="0"/>
              <a:t>Position is randomly initialized between -0.6 and -0.4. </a:t>
            </a:r>
            <a:endParaRPr lang="pl-PL" dirty="0"/>
          </a:p>
          <a:p>
            <a:r>
              <a:rPr lang="en-US" dirty="0"/>
              <a:t>Velocity starts at 0.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60772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DCD1B4D-A9B7-285E-6DFC-5BEE9A2FA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Episode</a:t>
            </a:r>
            <a:r>
              <a:rPr lang="pl-PL" dirty="0"/>
              <a:t> End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514203-3DAC-6354-A062-F79BB3B6A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A</a:t>
            </a:r>
            <a:r>
              <a:rPr lang="en-US" dirty="0"/>
              <a:t>n episode terminates when: </a:t>
            </a:r>
            <a:endParaRPr lang="pl-PL" dirty="0"/>
          </a:p>
          <a:p>
            <a:r>
              <a:rPr lang="en-US" dirty="0"/>
              <a:t>The car’s position ≥ 0.5 (goal achieved), or </a:t>
            </a:r>
            <a:endParaRPr lang="pl-PL" dirty="0"/>
          </a:p>
          <a:p>
            <a:r>
              <a:rPr lang="pl-PL" dirty="0"/>
              <a:t>10</a:t>
            </a:r>
            <a:r>
              <a:rPr lang="en-US" dirty="0"/>
              <a:t>00 steps have elapsed (timeout).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11598256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57a5a3b-e9ca-4f69-983c-fd244ac66fd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B3BB2F66053D54C98190C8E8AF96932" ma:contentTypeVersion="14" ma:contentTypeDescription="Utwórz nowy dokument." ma:contentTypeScope="" ma:versionID="cdb8f2f0f376e182bc2b72ddff688857">
  <xsd:schema xmlns:xsd="http://www.w3.org/2001/XMLSchema" xmlns:xs="http://www.w3.org/2001/XMLSchema" xmlns:p="http://schemas.microsoft.com/office/2006/metadata/properties" xmlns:ns3="f57a5a3b-e9ca-4f69-983c-fd244ac66fd9" xmlns:ns4="b333733c-e3e1-49b9-88ef-fc9cad076a5f" targetNamespace="http://schemas.microsoft.com/office/2006/metadata/properties" ma:root="true" ma:fieldsID="6496ed9434cd8b665bdafa391a2aa305" ns3:_="" ns4:_="">
    <xsd:import namespace="f57a5a3b-e9ca-4f69-983c-fd244ac66fd9"/>
    <xsd:import namespace="b333733c-e3e1-49b9-88ef-fc9cad076a5f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a5a3b-e9ca-4f69-983c-fd244ac66fd9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33733c-e3e1-49b9-88ef-fc9cad076a5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C5966F-B0CE-4368-8E7B-A0FB420A61C4}">
  <ds:schemaRefs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b333733c-e3e1-49b9-88ef-fc9cad076a5f"/>
    <ds:schemaRef ds:uri="f57a5a3b-e9ca-4f69-983c-fd244ac66fd9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35574FB-3A29-4D8E-A955-0F92D305E9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81AB6C-AA18-4B9C-B96B-86F70FF279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7a5a3b-e9ca-4f69-983c-fd244ac66fd9"/>
    <ds:schemaRef ds:uri="b333733c-e3e1-49b9-88ef-fc9cad076a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351</Words>
  <Application>Microsoft Office PowerPoint</Application>
  <PresentationFormat>Panoramiczny</PresentationFormat>
  <Paragraphs>64</Paragraphs>
  <Slides>16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20" baseType="lpstr">
      <vt:lpstr>Arial</vt:lpstr>
      <vt:lpstr>Bierstadt</vt:lpstr>
      <vt:lpstr>Cambria Math</vt:lpstr>
      <vt:lpstr>GestaltVTI</vt:lpstr>
      <vt:lpstr>Mountain Car</vt:lpstr>
      <vt:lpstr>Description</vt:lpstr>
      <vt:lpstr>Goal</vt:lpstr>
      <vt:lpstr>Observation Space </vt:lpstr>
      <vt:lpstr>Action Space </vt:lpstr>
      <vt:lpstr>Transition Dynamics </vt:lpstr>
      <vt:lpstr>Reward </vt:lpstr>
      <vt:lpstr>Starting State</vt:lpstr>
      <vt:lpstr>Episode End</vt:lpstr>
      <vt:lpstr>Algorithm </vt:lpstr>
      <vt:lpstr>Training</vt:lpstr>
      <vt:lpstr>Graphs after learning with 5000</vt:lpstr>
      <vt:lpstr>Graphs after learning with 3000</vt:lpstr>
      <vt:lpstr>Graphs after learning with 500</vt:lpstr>
      <vt:lpstr>Evaluation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s</dc:creator>
  <cp:lastModifiedBy>Sara Sobstyl (ss306088)</cp:lastModifiedBy>
  <cp:revision>2</cp:revision>
  <dcterms:created xsi:type="dcterms:W3CDTF">2025-06-26T09:45:08Z</dcterms:created>
  <dcterms:modified xsi:type="dcterms:W3CDTF">2025-07-02T22:16:29Z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0x0101002B3BB2F66053D54C98190C8E8AF96932</vt:lpwstr>
  </property>
</Properties>
</file>